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  <p:sldMasterId id="2147483809" r:id="rId2"/>
    <p:sldMasterId id="2147483833" r:id="rId3"/>
    <p:sldMasterId id="2147483845" r:id="rId4"/>
    <p:sldMasterId id="2147483857" r:id="rId5"/>
    <p:sldMasterId id="2147483869" r:id="rId6"/>
    <p:sldMasterId id="2147483881" r:id="rId7"/>
  </p:sldMasterIdLst>
  <p:notesMasterIdLst>
    <p:notesMasterId r:id="rId33"/>
  </p:notesMasterIdLst>
  <p:sldIdLst>
    <p:sldId id="279" r:id="rId8"/>
    <p:sldId id="315" r:id="rId9"/>
    <p:sldId id="316" r:id="rId10"/>
    <p:sldId id="314" r:id="rId11"/>
    <p:sldId id="278" r:id="rId12"/>
    <p:sldId id="317" r:id="rId13"/>
    <p:sldId id="282" r:id="rId14"/>
    <p:sldId id="309" r:id="rId15"/>
    <p:sldId id="311" r:id="rId16"/>
    <p:sldId id="313" r:id="rId17"/>
    <p:sldId id="307" r:id="rId18"/>
    <p:sldId id="312" r:id="rId19"/>
    <p:sldId id="257" r:id="rId20"/>
    <p:sldId id="258" r:id="rId21"/>
    <p:sldId id="260" r:id="rId22"/>
    <p:sldId id="304" r:id="rId23"/>
    <p:sldId id="320" r:id="rId24"/>
    <p:sldId id="288" r:id="rId25"/>
    <p:sldId id="290" r:id="rId26"/>
    <p:sldId id="291" r:id="rId27"/>
    <p:sldId id="292" r:id="rId28"/>
    <p:sldId id="293" r:id="rId29"/>
    <p:sldId id="294" r:id="rId30"/>
    <p:sldId id="298" r:id="rId31"/>
    <p:sldId id="296" r:id="rId3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00"/>
    <a:srgbClr val="111111"/>
    <a:srgbClr val="FF66CC"/>
    <a:srgbClr val="9966FF"/>
    <a:srgbClr val="6600FF"/>
    <a:srgbClr val="FFFF66"/>
    <a:srgbClr val="FF00FF"/>
    <a:srgbClr val="FF0066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28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C11D8-5025-4DB9-B2CD-46F3C5863CD8}" type="datetimeFigureOut">
              <a:rPr lang="ru-RU" smtClean="0"/>
              <a:pPr/>
              <a:t>05.04.2016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EC8D9-884D-418F-9D05-22243C76A9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195B81-0F24-4242-A1D9-231C449F7B67}" type="slidenum">
              <a:rPr lang="ru-RU"/>
              <a:pPr/>
              <a:t>17</a:t>
            </a:fld>
            <a:endParaRPr lang="ru-RU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 Из Концепции национальной безопасности РФ.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4BBD41-0CBA-40BE-8CA0-59191531B5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5804526-A614-4929-94B7-1BD7E1C379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C9EECA-2AC8-4EEE-B376-0A2A085C4A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4BBD41-0CBA-40BE-8CA0-59191531B5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5FCA72-52ED-4E9D-B748-3DAA5DFDFE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C5BC35-1FD7-41F7-8943-8BEBA73DF6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092B7A-34C3-44C7-A921-8DD4144EDF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96879-6395-462A-B9FC-FF5F063075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0E6903-28EC-493C-AB8F-E50EA8BDFE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33DF796-FD2A-4307-A471-1A05A9841A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8B4E4A-B2A7-411A-A00B-EC4C6338C8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5FCA72-52ED-4E9D-B748-3DAA5DFDFE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BB03AA-F24D-486B-81C3-BF1A3A8D40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5804526-A614-4929-94B7-1BD7E1C379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C9EECA-2AC8-4EEE-B376-0A2A085C4A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4BBD41-0CBA-40BE-8CA0-59191531B5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5FCA72-52ED-4E9D-B748-3DAA5DFDFE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C5BC35-1FD7-41F7-8943-8BEBA73DF6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092B7A-34C3-44C7-A921-8DD4144EDF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96879-6395-462A-B9FC-FF5F063075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0E6903-28EC-493C-AB8F-E50EA8BDFE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33DF796-FD2A-4307-A471-1A05A9841A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C5BC35-1FD7-41F7-8943-8BEBA73DF6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8B4E4A-B2A7-411A-A00B-EC4C6338C8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BB03AA-F24D-486B-81C3-BF1A3A8D40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5804526-A614-4929-94B7-1BD7E1C379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C9EECA-2AC8-4EEE-B376-0A2A085C4A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4BBD41-0CBA-40BE-8CA0-59191531B5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5FCA72-52ED-4E9D-B748-3DAA5DFDFE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C5BC35-1FD7-41F7-8943-8BEBA73DF6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092B7A-34C3-44C7-A921-8DD4144EDF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96879-6395-462A-B9FC-FF5F063075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0E6903-28EC-493C-AB8F-E50EA8BDFE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092B7A-34C3-44C7-A921-8DD4144EDF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33DF796-FD2A-4307-A471-1A05A9841A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8B4E4A-B2A7-411A-A00B-EC4C6338C8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BB03AA-F24D-486B-81C3-BF1A3A8D40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5804526-A614-4929-94B7-1BD7E1C379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C9EECA-2AC8-4EEE-B376-0A2A085C4A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4BBD41-0CBA-40BE-8CA0-59191531B5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5FCA72-52ED-4E9D-B748-3DAA5DFDFE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C5BC35-1FD7-41F7-8943-8BEBA73DF6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092B7A-34C3-44C7-A921-8DD4144EDF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96879-6395-462A-B9FC-FF5F063075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F96879-6395-462A-B9FC-FF5F063075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0E6903-28EC-493C-AB8F-E50EA8BDFE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33DF796-FD2A-4307-A471-1A05A9841A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8B4E4A-B2A7-411A-A00B-EC4C6338C8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BB03AA-F24D-486B-81C3-BF1A3A8D40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5804526-A614-4929-94B7-1BD7E1C379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C9EECA-2AC8-4EEE-B376-0A2A085C4A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4BBD41-0CBA-40BE-8CA0-59191531B5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FCA72-52ED-4E9D-B748-3DAA5DFDFE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C5BC35-1FD7-41F7-8943-8BEBA73DF6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092B7A-34C3-44C7-A921-8DD4144EDF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0E6903-28EC-493C-AB8F-E50EA8BDFE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F96879-6395-462A-B9FC-FF5F063075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0E6903-28EC-493C-AB8F-E50EA8BDFE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3DF796-FD2A-4307-A471-1A05A9841A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8B4E4A-B2A7-411A-A00B-EC4C6338C8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BB03AA-F24D-486B-81C3-BF1A3A8D40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804526-A614-4929-94B7-1BD7E1C379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C9EECA-2AC8-4EEE-B376-0A2A085C4A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84BBD41-0CBA-40BE-8CA0-59191531B5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FCA72-52ED-4E9D-B748-3DAA5DFDFE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C5BC35-1FD7-41F7-8943-8BEBA73DF6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33DF796-FD2A-4307-A471-1A05A9841A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092B7A-34C3-44C7-A921-8DD4144EDF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3AF96879-6395-462A-B9FC-FF5F063075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A60E6903-28EC-493C-AB8F-E50EA8BDFE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3DF796-FD2A-4307-A471-1A05A9841A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8B4E4A-B2A7-411A-A00B-EC4C6338C8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BB03AA-F24D-486B-81C3-BF1A3A8D40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804526-A614-4929-94B7-1BD7E1C379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C9EECA-2AC8-4EEE-B376-0A2A085C4A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8B4E4A-B2A7-411A-A00B-EC4C6338C8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BB03AA-F24D-486B-81C3-BF1A3A8D408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89C8D748-2E63-43E0-9E20-E265E189D0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89C8D748-2E63-43E0-9E20-E265E189D0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89C8D748-2E63-43E0-9E20-E265E189D0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89C8D748-2E63-43E0-9E20-E265E189D0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89C8D748-2E63-43E0-9E20-E265E189D0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C8D748-2E63-43E0-9E20-E265E189D0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9C8D748-2E63-43E0-9E20-E265E189D0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26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download.loveradio.ru/pub/164262.jpg" TargetMode="Externa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zozhik.ru/wp-content/uploads/2010/08/%d0%97%d0%9e%d0%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62400" y="533400"/>
            <a:ext cx="51816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b="1" dirty="0" smtClean="0">
              <a:latin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533400"/>
            <a:ext cx="8203376" cy="9144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Здоровый человек!</a:t>
            </a:r>
            <a:r>
              <a:rPr lang="ru-RU" b="0" u="sng" dirty="0" smtClean="0">
                <a:solidFill>
                  <a:srgbClr val="FF0000"/>
                </a:solidFill>
              </a:rPr>
              <a:t/>
            </a:r>
            <a:br>
              <a:rPr lang="ru-RU" b="0" u="sng" dirty="0" smtClean="0">
                <a:solidFill>
                  <a:srgbClr val="FF0000"/>
                </a:solidFill>
              </a:rPr>
            </a:br>
            <a:endParaRPr lang="ru-RU" b="0" u="sng" dirty="0" smtClean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353496" y="1295400"/>
            <a:ext cx="3383280" cy="53330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0115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0" y="1600199"/>
            <a:ext cx="5254752" cy="502824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Здоровый человек живёт полноценной жизнью и приносит большую пользу обществу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895600"/>
            <a:ext cx="2857500" cy="1893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Работа\Фото\Школа\Школа 0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657600"/>
            <a:ext cx="2667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esktop\Работа\Фото\Школа\Школа 07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743200" y="4114800"/>
            <a:ext cx="2667001" cy="220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4648200"/>
            <a:ext cx="29718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Фото Копнина 01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1143000"/>
            <a:ext cx="28575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596184" cy="10668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Факторы неблагоприятно влияющие на состояние здоровья человека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8305800" cy="4691063"/>
          </a:xfrm>
        </p:spPr>
        <p:txBody>
          <a:bodyPr/>
          <a:lstStyle/>
          <a:p>
            <a:r>
              <a:rPr lang="ru-RU" dirty="0" smtClean="0"/>
              <a:t>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5082731" cy="4054346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Эмоционально-психические нагрузки с резко пониженной физической активностью;</a:t>
            </a:r>
          </a:p>
          <a:p>
            <a:pPr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Избыточное и несбалансированное питание;</a:t>
            </a:r>
          </a:p>
          <a:p>
            <a:pPr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Сложная экологическая обстановка;</a:t>
            </a:r>
          </a:p>
          <a:p>
            <a:pPr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Широкое распространение вредных привычек;</a:t>
            </a:r>
          </a:p>
          <a:p>
            <a:pPr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Нерациональная организация быта 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971800" y="-2971800"/>
            <a:ext cx="1950720" cy="146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i?id=7469093&amp;tov=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447800"/>
            <a:ext cx="1674813" cy="2232025"/>
          </a:xfrm>
          <a:prstGeom prst="rect">
            <a:avLst/>
          </a:prstGeom>
          <a:noFill/>
        </p:spPr>
      </p:pic>
      <p:pic>
        <p:nvPicPr>
          <p:cNvPr id="9" name="Picture 18" descr="i?id=14568809&amp;tov=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9313" y="1143000"/>
            <a:ext cx="1944687" cy="1465262"/>
          </a:xfrm>
          <a:prstGeom prst="rect">
            <a:avLst/>
          </a:prstGeom>
          <a:noFill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75" y="2895600"/>
            <a:ext cx="30321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603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419600"/>
            <a:ext cx="3048000" cy="2223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МОДЕЛЬ ЗДОРОВЬЯ ШКОЛЬНИКА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2895600" cy="547998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ФИЗИЧЕСКОЕ ЗДОРОВЬЕ</a:t>
            </a:r>
          </a:p>
          <a:p>
            <a:endParaRPr lang="ru-RU" sz="2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СОЦИАЛЬНОЕ ЗДОРОВЬЕ</a:t>
            </a:r>
          </a:p>
          <a:p>
            <a:endParaRPr lang="ru-RU" sz="2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ДУХОВНОЕ ЗДОРОВЬЕ</a:t>
            </a:r>
            <a:endParaRPr lang="ru-RU" sz="2400" b="1" dirty="0">
              <a:solidFill>
                <a:srgbClr val="11111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048000" y="1219200"/>
            <a:ext cx="5867400" cy="5556187"/>
          </a:xfrm>
        </p:spPr>
        <p:txBody>
          <a:bodyPr>
            <a:normAutofit/>
          </a:bodyPr>
          <a:lstStyle/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это функционирование организма, здоровье всех его систем, физическая активность, режим дня и отдыха, рациональное питание, закаливание и т.д.</a:t>
            </a:r>
          </a:p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осознание себя личностью мужского или женского пола, взаимодействие с окружающими, понимание и развитие навыков, помогающих в общении с людьми, профилактика социально значимых заболеваний. </a:t>
            </a:r>
          </a:p>
          <a:p>
            <a:endParaRPr lang="ru-RU" sz="2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человек, в отличие от животного мира, наделен творческим разумом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4B04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686800" cy="9144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FF66"/>
                </a:solidFill>
              </a:rPr>
              <a:t>Социальное здоровье</a:t>
            </a:r>
          </a:p>
        </p:txBody>
      </p:sp>
      <p:sp>
        <p:nvSpPr>
          <p:cNvPr id="7171" name="AutoShape 24"/>
          <p:cNvSpPr>
            <a:spLocks noChangeArrowheads="1"/>
          </p:cNvSpPr>
          <p:nvPr/>
        </p:nvSpPr>
        <p:spPr bwMode="auto">
          <a:xfrm>
            <a:off x="4114800" y="2362200"/>
            <a:ext cx="1219200" cy="1143000"/>
          </a:xfrm>
          <a:prstGeom prst="pentagon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 i="1"/>
              <a:t>Условия:</a:t>
            </a:r>
          </a:p>
        </p:txBody>
      </p:sp>
      <p:sp>
        <p:nvSpPr>
          <p:cNvPr id="9242" name="AutoShape 26"/>
          <p:cNvSpPr>
            <a:spLocks noChangeArrowheads="1"/>
          </p:cNvSpPr>
          <p:nvPr/>
        </p:nvSpPr>
        <p:spPr bwMode="auto">
          <a:xfrm>
            <a:off x="1066800" y="1295400"/>
            <a:ext cx="2514600" cy="1447800"/>
          </a:xfrm>
          <a:prstGeom prst="irregularSeal1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b="1" i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Жизни</a:t>
            </a:r>
            <a:r>
              <a:rPr lang="ru-RU"/>
              <a:t> </a:t>
            </a:r>
          </a:p>
        </p:txBody>
      </p:sp>
      <p:sp>
        <p:nvSpPr>
          <p:cNvPr id="9247" name="AutoShape 31"/>
          <p:cNvSpPr>
            <a:spLocks noChangeArrowheads="1"/>
          </p:cNvSpPr>
          <p:nvPr/>
        </p:nvSpPr>
        <p:spPr bwMode="auto">
          <a:xfrm>
            <a:off x="3505200" y="762000"/>
            <a:ext cx="2514600" cy="1447800"/>
          </a:xfrm>
          <a:prstGeom prst="irregularSeal1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b="1" i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Труда </a:t>
            </a:r>
          </a:p>
        </p:txBody>
      </p:sp>
      <p:sp>
        <p:nvSpPr>
          <p:cNvPr id="9248" name="AutoShape 32"/>
          <p:cNvSpPr>
            <a:spLocks noChangeArrowheads="1"/>
          </p:cNvSpPr>
          <p:nvPr/>
        </p:nvSpPr>
        <p:spPr bwMode="auto">
          <a:xfrm>
            <a:off x="6324600" y="1295400"/>
            <a:ext cx="2514600" cy="1447800"/>
          </a:xfrm>
          <a:prstGeom prst="irregularSeal1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b="1" i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Жилищные</a:t>
            </a:r>
            <a:r>
              <a:rPr lang="ru-RU"/>
              <a:t> </a:t>
            </a:r>
          </a:p>
        </p:txBody>
      </p:sp>
      <p:sp>
        <p:nvSpPr>
          <p:cNvPr id="9249" name="AutoShape 33"/>
          <p:cNvSpPr>
            <a:spLocks noChangeArrowheads="1"/>
          </p:cNvSpPr>
          <p:nvPr/>
        </p:nvSpPr>
        <p:spPr bwMode="auto">
          <a:xfrm>
            <a:off x="5410200" y="2895600"/>
            <a:ext cx="2514600" cy="1447800"/>
          </a:xfrm>
          <a:prstGeom prst="irregularSeal1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b="1" i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Питания </a:t>
            </a:r>
          </a:p>
        </p:txBody>
      </p:sp>
      <p:sp>
        <p:nvSpPr>
          <p:cNvPr id="9250" name="AutoShape 34"/>
          <p:cNvSpPr>
            <a:spLocks noChangeArrowheads="1"/>
          </p:cNvSpPr>
          <p:nvPr/>
        </p:nvSpPr>
        <p:spPr bwMode="auto">
          <a:xfrm>
            <a:off x="1447800" y="2819400"/>
            <a:ext cx="2514600" cy="1447800"/>
          </a:xfrm>
          <a:prstGeom prst="irregularSeal1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b="1" i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Отдыха</a:t>
            </a:r>
            <a:r>
              <a:rPr lang="ru-RU"/>
              <a:t> </a:t>
            </a:r>
          </a:p>
        </p:txBody>
      </p:sp>
      <p:sp>
        <p:nvSpPr>
          <p:cNvPr id="7177" name="Rectangle 40"/>
          <p:cNvSpPr>
            <a:spLocks noChangeArrowheads="1"/>
          </p:cNvSpPr>
          <p:nvPr/>
        </p:nvSpPr>
        <p:spPr bwMode="auto">
          <a:xfrm>
            <a:off x="3276600" y="4343400"/>
            <a:ext cx="2743200" cy="533400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ru-RU" b="1" i="1"/>
              <a:t>Уровень: </a:t>
            </a:r>
          </a:p>
        </p:txBody>
      </p:sp>
      <p:sp>
        <p:nvSpPr>
          <p:cNvPr id="9258" name="AutoShape 42"/>
          <p:cNvSpPr>
            <a:spLocks noChangeArrowheads="1"/>
          </p:cNvSpPr>
          <p:nvPr/>
        </p:nvSpPr>
        <p:spPr bwMode="auto">
          <a:xfrm>
            <a:off x="990600" y="5181600"/>
            <a:ext cx="2590800" cy="838200"/>
          </a:xfrm>
          <a:prstGeom prst="diamond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b="1" i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культуры</a:t>
            </a:r>
          </a:p>
        </p:txBody>
      </p:sp>
      <p:sp>
        <p:nvSpPr>
          <p:cNvPr id="9259" name="AutoShape 43"/>
          <p:cNvSpPr>
            <a:spLocks noChangeArrowheads="1"/>
          </p:cNvSpPr>
          <p:nvPr/>
        </p:nvSpPr>
        <p:spPr bwMode="auto">
          <a:xfrm>
            <a:off x="3429000" y="5715000"/>
            <a:ext cx="2590800" cy="838200"/>
          </a:xfrm>
          <a:prstGeom prst="diamond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b="1" i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воспитания</a:t>
            </a:r>
          </a:p>
        </p:txBody>
      </p:sp>
      <p:sp>
        <p:nvSpPr>
          <p:cNvPr id="9260" name="AutoShape 44"/>
          <p:cNvSpPr>
            <a:spLocks noChangeArrowheads="1"/>
          </p:cNvSpPr>
          <p:nvPr/>
        </p:nvSpPr>
        <p:spPr bwMode="auto">
          <a:xfrm>
            <a:off x="5943600" y="5181600"/>
            <a:ext cx="2590800" cy="838200"/>
          </a:xfrm>
          <a:prstGeom prst="diamond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b="1" i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образования</a:t>
            </a:r>
          </a:p>
        </p:txBody>
      </p:sp>
      <p:pic>
        <p:nvPicPr>
          <p:cNvPr id="7181" name="Picture 50" descr="CHICKEN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4800" y="2514600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51" descr="Info_0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4876800"/>
            <a:ext cx="14287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53" descr="7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2362200"/>
            <a:ext cx="11430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4" name="Line 54"/>
          <p:cNvSpPr>
            <a:spLocks noChangeShapeType="1"/>
          </p:cNvSpPr>
          <p:nvPr/>
        </p:nvSpPr>
        <p:spPr bwMode="auto">
          <a:xfrm flipH="1" flipV="1">
            <a:off x="3352800" y="23622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5" name="Line 55"/>
          <p:cNvSpPr>
            <a:spLocks noChangeShapeType="1"/>
          </p:cNvSpPr>
          <p:nvPr/>
        </p:nvSpPr>
        <p:spPr bwMode="auto">
          <a:xfrm flipV="1">
            <a:off x="5334000" y="23622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6" name="Line 56"/>
          <p:cNvSpPr>
            <a:spLocks noChangeShapeType="1"/>
          </p:cNvSpPr>
          <p:nvPr/>
        </p:nvSpPr>
        <p:spPr bwMode="auto">
          <a:xfrm flipV="1">
            <a:off x="4724400" y="1828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7" name="Line 57"/>
          <p:cNvSpPr>
            <a:spLocks noChangeShapeType="1"/>
          </p:cNvSpPr>
          <p:nvPr/>
        </p:nvSpPr>
        <p:spPr bwMode="auto">
          <a:xfrm flipH="1">
            <a:off x="3581400" y="34290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8" name="Line 58"/>
          <p:cNvSpPr>
            <a:spLocks noChangeShapeType="1"/>
          </p:cNvSpPr>
          <p:nvPr/>
        </p:nvSpPr>
        <p:spPr bwMode="auto">
          <a:xfrm>
            <a:off x="5181600" y="34290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89" name="Line 59"/>
          <p:cNvSpPr>
            <a:spLocks noChangeShapeType="1"/>
          </p:cNvSpPr>
          <p:nvPr/>
        </p:nvSpPr>
        <p:spPr bwMode="auto">
          <a:xfrm flipH="1">
            <a:off x="2209800" y="48768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90" name="Line 60"/>
          <p:cNvSpPr>
            <a:spLocks noChangeShapeType="1"/>
          </p:cNvSpPr>
          <p:nvPr/>
        </p:nvSpPr>
        <p:spPr bwMode="auto">
          <a:xfrm>
            <a:off x="6019800" y="4876800"/>
            <a:ext cx="1219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81000" y="381000"/>
            <a:ext cx="8763000" cy="5715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Ученые доказывают, что человек должен жить 150-200 лет! Так, например, древние греки (пеласги) считали, что умереть в 70 лет- это почти то же самое, что умереть в колыбели. Как свидетельствуют историки, продолжительность жизни пеласгов составляла около 200 лет. При этом до конца своих дней они сохраняли жизненные силы и не седели.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3" name="Picture 4" descr="j028365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038600"/>
            <a:ext cx="2339975" cy="2098675"/>
          </a:xfrm>
          <a:prstGeom prst="rect">
            <a:avLst/>
          </a:prstGeom>
          <a:noFill/>
        </p:spPr>
      </p:pic>
    </p:spTree>
  </p:cSld>
  <p:clrMapOvr>
    <a:masterClrMapping/>
  </p:clrMapOvr>
  <p:transition advTm="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58D39-BA30-4813-8E07-90BBBA9A5D48}" type="slidenum">
              <a:rPr lang="ru-RU"/>
              <a:pPr/>
              <a:t>17</a:t>
            </a:fld>
            <a:endParaRPr lang="ru-RU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827088" y="998538"/>
            <a:ext cx="7707312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0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Главное богатство любого государства – это  люди.</a:t>
            </a:r>
            <a:br>
              <a:rPr lang="ru-RU" sz="40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</a:br>
            <a:r>
              <a:rPr lang="ru-RU" sz="40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Без человеческого потенциала рухнет любая экономическая система и бессильна самая передовая и прогрессивная «национальная идея</a:t>
            </a:r>
            <a:r>
              <a:rPr lang="ru-RU" sz="40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» </a:t>
            </a:r>
            <a:endParaRPr lang="ru-RU" sz="4000" b="1" i="1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Соблюдение норм здорового образа жизни – это надежная гарантия укрепления и сохранения здоровья!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J00792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1" y="4606674"/>
            <a:ext cx="1523999" cy="156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97643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Тест по теме:</a:t>
            </a:r>
          </a:p>
        </p:txBody>
      </p:sp>
      <p:sp>
        <p:nvSpPr>
          <p:cNvPr id="962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2420938"/>
            <a:ext cx="8540750" cy="4103687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«Основные понятия о здоровье и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здоровом образе жизни»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642918"/>
            <a:ext cx="7854950" cy="4338657"/>
          </a:xfrm>
        </p:spPr>
        <p:txBody>
          <a:bodyPr>
            <a:normAutofit fontScale="92500"/>
          </a:bodyPr>
          <a:lstStyle/>
          <a:p>
            <a:pPr algn="ctr">
              <a:defRPr/>
            </a:pPr>
            <a:r>
              <a:rPr lang="ru-RU" sz="54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53882" dir="2700000" algn="ctr" rotWithShape="0">
                    <a:srgbClr val="000000">
                      <a:alpha val="50000"/>
                    </a:srgbClr>
                  </a:outerShdw>
                </a:effectLst>
                <a:latin typeface="Arial"/>
                <a:cs typeface="Arial"/>
              </a:rPr>
              <a:t>Единственная красота, </a:t>
            </a:r>
          </a:p>
          <a:p>
            <a:pPr algn="ctr">
              <a:defRPr/>
            </a:pPr>
            <a:r>
              <a:rPr lang="ru-RU" sz="54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53882" dir="2700000" algn="ctr" rotWithShape="0">
                    <a:srgbClr val="000000">
                      <a:alpha val="50000"/>
                    </a:srgbClr>
                  </a:outerShdw>
                </a:effectLst>
                <a:latin typeface="Arial"/>
                <a:cs typeface="Arial"/>
              </a:rPr>
              <a:t>которую я знаю, - это здоровье!</a:t>
            </a:r>
          </a:p>
          <a:p>
            <a:pPr algn="ctr">
              <a:defRPr/>
            </a:pPr>
            <a:r>
              <a:rPr lang="ru-RU" sz="54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53882" dir="2700000" algn="ctr" rotWithShape="0">
                    <a:srgbClr val="000000">
                      <a:alpha val="50000"/>
                    </a:srgbClr>
                  </a:outerShdw>
                </a:effectLst>
                <a:latin typeface="Arial"/>
                <a:cs typeface="Arial"/>
              </a:rPr>
              <a:t>                </a:t>
            </a:r>
          </a:p>
          <a:p>
            <a:pPr algn="ctr">
              <a:defRPr/>
            </a:pPr>
            <a:r>
              <a:rPr lang="ru-RU" sz="54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53882" dir="2700000" algn="ctr" rotWithShape="0">
                    <a:srgbClr val="000000">
                      <a:alpha val="50000"/>
                    </a:srgbClr>
                  </a:outerShdw>
                </a:effectLst>
                <a:latin typeface="Arial"/>
                <a:cs typeface="Arial"/>
              </a:rPr>
              <a:t>                Генрих Гейне</a:t>
            </a:r>
          </a:p>
          <a:p>
            <a:pPr marR="0" eaLnBrk="1" hangingPunct="1">
              <a:defRPr/>
            </a:pPr>
            <a:endParaRPr lang="ru-RU" sz="54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28600"/>
            <a:ext cx="8496000" cy="16200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приведённых определений здоровья выберите те, которые приняты всемирной организацией здравоохранения (ВОЗ):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93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2205038"/>
            <a:ext cx="8540750" cy="3894137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а) здоровье человека - это состояние полного физического, духовного и социального благополучия, а не только отсутствие болезней и физических недостатков;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 человека - это отсутствие у него болезней и физических недостатков;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в)</a:t>
            </a:r>
            <a:r>
              <a:rPr lang="ru-RU" sz="28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 человека - это отсутствие у него болезней, а также оптимальное сочетание здорового образа жизни с умственным и физическим трудом.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72800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Многолетние исследования специалистов в разных странах мира показали, что здоровье человека на 50% полностью зависит от:</a:t>
            </a:r>
          </a:p>
        </p:txBody>
      </p:sp>
      <p:sp>
        <p:nvSpPr>
          <p:cNvPr id="1003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2438401"/>
            <a:ext cx="8591550" cy="350520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экологических факторов;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б) образа жизни;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в) состояния муниципального медицинского обслуживания населения;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г) наследственности.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228600"/>
            <a:ext cx="8416925" cy="1905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b="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Одной из составляющих здорового образа жизни является: </a:t>
            </a:r>
          </a:p>
        </p:txBody>
      </p:sp>
      <p:sp>
        <p:nvSpPr>
          <p:cNvPr id="1013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81000" y="2438400"/>
            <a:ext cx="8447088" cy="4003675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а) курение и употребление алкоголя в небольших количествах;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б) малоподвижный образ жизни;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в) небольшие и умеренные нагрузки;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г) оптимальный уровень двигательной активности.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799" y="228600"/>
            <a:ext cx="8126413" cy="18319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Режим жизнедеятельности человека — это: </a:t>
            </a:r>
          </a:p>
        </p:txBody>
      </p:sp>
      <p:sp>
        <p:nvSpPr>
          <p:cNvPr id="1024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2276475"/>
            <a:ext cx="8591550" cy="4176713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а) индивидуальная форма существования человека в условиях среды обитания;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б) система деятельности человека в быту и на производстве;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в) установленный порядок работы, отдыха, питания и сна.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609601"/>
            <a:ext cx="7086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6B80"/>
                </a:solidFill>
              </a:rPr>
              <a:t>Выразите свои мысли и чувства по сегодняшнему уроку, употребив одно предложение или словосочетание.</a:t>
            </a:r>
            <a:endParaRPr lang="ru-RU" sz="3200" b="1" dirty="0"/>
          </a:p>
        </p:txBody>
      </p:sp>
      <p:pic>
        <p:nvPicPr>
          <p:cNvPr id="116738" name="p391136383" descr="&amp;Zcy;&amp;Ocy;&amp;ZH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971800"/>
            <a:ext cx="3048000" cy="334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Картинка 14 из 138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3813"/>
            <a:ext cx="103632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457200"/>
            <a:ext cx="8229600" cy="5638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5050"/>
                </a:solidFill>
                <a:latin typeface="Comic Sans MS" pitchFamily="66" charset="0"/>
              </a:rPr>
              <a:t>Давайте запомним: что человеку естественно быть здоровым!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758138" cy="2000264"/>
          </a:xfrm>
        </p:spPr>
        <p:txBody>
          <a:bodyPr>
            <a:normAutofit/>
          </a:bodyPr>
          <a:lstStyle/>
          <a:p>
            <a:pPr marL="360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Здоровье</a:t>
            </a: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</a:rPr>
              <a:t> - </a:t>
            </a:r>
            <a:r>
              <a:rPr lang="ru-RU" sz="3000" b="1" dirty="0" smtClean="0">
                <a:solidFill>
                  <a:srgbClr val="002060"/>
                </a:solidFill>
                <a:latin typeface="Times New Roman" pitchFamily="18" charset="0"/>
              </a:rPr>
              <a:t>это состояние полного духовного, физического и социального благополучия, а не только отсутствие болезней и физических дефектов</a:t>
            </a:r>
            <a:endParaRPr lang="ru-RU" sz="30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6096000"/>
            <a:ext cx="7224712" cy="304799"/>
          </a:xfrm>
        </p:spPr>
        <p:txBody>
          <a:bodyPr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600" dirty="0"/>
          </a:p>
        </p:txBody>
      </p:sp>
      <p:pic>
        <p:nvPicPr>
          <p:cNvPr id="4" name="Picture 9" descr="J02320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187325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 descr="C:\Documents and Settings\Администратор\Рабочий стол\ИНФОРМАТИКА\документы\город конкурс\самостоятельные\физкультура , СОЧ\ФизкультураЖиряева Рахиля Рашитовна\Информационные ресурсы\для вас!!!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657600" y="2514600"/>
            <a:ext cx="2514600" cy="2438400"/>
          </a:xfrm>
          <a:prstGeom prst="rect">
            <a:avLst/>
          </a:prstGeom>
          <a:noFill/>
        </p:spPr>
      </p:pic>
      <p:pic>
        <p:nvPicPr>
          <p:cNvPr id="10" name="Picture 9" descr="Веселая-заряд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114800"/>
            <a:ext cx="2590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4191000"/>
            <a:ext cx="2726531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zozhik.ru/wp-content/uploads/2010/08/%d0%97%d0%9e%d0%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62400" y="533400"/>
            <a:ext cx="5181600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</a:rPr>
              <a:t>ЗДОРОВЫЙ ОБРАЗ  ЖИЗНИ </a:t>
            </a:r>
          </a:p>
          <a:p>
            <a:pPr algn="ctr"/>
            <a:r>
              <a:rPr lang="ru-RU" sz="3200" b="1" dirty="0">
                <a:latin typeface="Times New Roman" pitchFamily="18" charset="0"/>
              </a:rPr>
              <a:t>И ЕГО </a:t>
            </a:r>
            <a:r>
              <a:rPr lang="ru-RU" sz="3200" b="1" dirty="0" smtClean="0">
                <a:latin typeface="Times New Roman" pitchFamily="18" charset="0"/>
              </a:rPr>
              <a:t>СОСТАВЛЯЮЩИЕ</a:t>
            </a:r>
          </a:p>
          <a:p>
            <a:pPr algn="ctr"/>
            <a:endParaRPr lang="ru-RU" sz="3200" b="1" dirty="0" smtClean="0">
              <a:latin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</a:rPr>
              <a:t>Подготовила учитель ОБЖ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</a:rPr>
              <a:t> МБОУ «</a:t>
            </a:r>
            <a:r>
              <a:rPr lang="ru-RU" sz="1400" b="1" dirty="0" err="1" smtClean="0">
                <a:latin typeface="Times New Roman" pitchFamily="18" charset="0"/>
              </a:rPr>
              <a:t>Крутовская</a:t>
            </a:r>
            <a:r>
              <a:rPr lang="ru-RU" sz="1400" b="1" dirty="0" smtClean="0">
                <a:latin typeface="Times New Roman" pitchFamily="18" charset="0"/>
              </a:rPr>
              <a:t> ООШ» </a:t>
            </a:r>
            <a:r>
              <a:rPr lang="ru-RU" sz="1400" b="1" dirty="0" err="1" smtClean="0">
                <a:latin typeface="Times New Roman" pitchFamily="18" charset="0"/>
              </a:rPr>
              <a:t>Копнина</a:t>
            </a:r>
            <a:r>
              <a:rPr lang="ru-RU" sz="1400" b="1" dirty="0" smtClean="0">
                <a:latin typeface="Times New Roman" pitchFamily="18" charset="0"/>
              </a:rPr>
              <a:t> Л.Н.</a:t>
            </a:r>
            <a:endParaRPr lang="ru-RU" sz="1400" b="1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92162"/>
          </a:xfrm>
        </p:spPr>
        <p:txBody>
          <a:bodyPr anchor="b"/>
          <a:lstStyle/>
          <a:p>
            <a:pPr algn="ctr" eaLnBrk="1" hangingPunct="1"/>
            <a:r>
              <a:rPr lang="ru-RU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Учебные вопросы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1600200"/>
            <a:ext cx="8229600" cy="472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Понятие «здоровье»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Понятие «здоровый образ жизни»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Факторы здорового образа жизни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Составляющие здорового образа жизни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Значение здорового образа жизни </a:t>
            </a:r>
          </a:p>
          <a:p>
            <a:pPr marL="514350" indent="-514350" eaLnBrk="1" hangingPunct="1">
              <a:buFont typeface="Tahoma" pitchFamily="34" charset="0"/>
              <a:buNone/>
            </a:pPr>
            <a:endParaRPr lang="ru-RU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04800" y="530225"/>
            <a:ext cx="8382000" cy="59467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</a:rPr>
              <a:t>1. Наследственность (определяет предрасположенность человека к некоторым заболеваниям, предопределяет стиль поведения в жизни, склонности к тем или иным поступкам).</a:t>
            </a:r>
          </a:p>
          <a:p>
            <a:pPr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</a:rPr>
              <a:t>   Степень влияния наследственности на здоровье составляет 20%</a:t>
            </a:r>
          </a:p>
          <a:p>
            <a:pPr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</a:rPr>
              <a:t>2. Влияние окружающий среды в местах проживания – 20%</a:t>
            </a:r>
          </a:p>
          <a:p>
            <a:pPr>
              <a:buNone/>
            </a:pPr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</a:rPr>
              <a:t>3. Влияние медицинского обслуживания на здоровье человека – 10%</a:t>
            </a:r>
          </a:p>
          <a:p>
            <a:pPr>
              <a:buNone/>
            </a:pP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</a:rPr>
              <a:t>4. Влияние образа жизни человека на его здоровье – 50%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itycelebrity.ru/userfiles/image0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0"/>
            <a:ext cx="7696200" cy="4517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19200" y="68580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ФАКТОРЫ ЗДОРОВЬЯ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СПОСОБСТВУЕТ СОХРАНЕНИЮ И УКРЕПЛЕНИЮ ЗДОРОВЬЯ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2920" y="1905000"/>
            <a:ext cx="8183880" cy="2813304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119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09800"/>
            <a:ext cx="4038600" cy="312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24400" y="3124200"/>
            <a:ext cx="3960813" cy="2971800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 advTm="1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G:\ствол яблон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1" y="0"/>
            <a:ext cx="8458200" cy="6629400"/>
          </a:xfrm>
          <a:noFill/>
        </p:spPr>
      </p:pic>
      <p:sp>
        <p:nvSpPr>
          <p:cNvPr id="22531" name="Овал 4"/>
          <p:cNvSpPr>
            <a:spLocks noChangeArrowheads="1"/>
          </p:cNvSpPr>
          <p:nvPr/>
        </p:nvSpPr>
        <p:spPr bwMode="auto">
          <a:xfrm>
            <a:off x="285750" y="1643063"/>
            <a:ext cx="1543050" cy="1252537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хочу</a:t>
            </a:r>
          </a:p>
        </p:txBody>
      </p:sp>
      <p:sp>
        <p:nvSpPr>
          <p:cNvPr id="2253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22533" name="Овал 5"/>
          <p:cNvSpPr>
            <a:spLocks noChangeArrowheads="1"/>
          </p:cNvSpPr>
          <p:nvPr/>
        </p:nvSpPr>
        <p:spPr bwMode="auto">
          <a:xfrm>
            <a:off x="7239000" y="1643063"/>
            <a:ext cx="1524000" cy="1328737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должен</a:t>
            </a:r>
          </a:p>
        </p:txBody>
      </p:sp>
      <p:sp>
        <p:nvSpPr>
          <p:cNvPr id="22534" name="Овал 7"/>
          <p:cNvSpPr>
            <a:spLocks noChangeArrowheads="1"/>
          </p:cNvSpPr>
          <p:nvPr/>
        </p:nvSpPr>
        <p:spPr bwMode="auto">
          <a:xfrm>
            <a:off x="4286250" y="4714875"/>
            <a:ext cx="500063" cy="1357313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2000" b="1" dirty="0">
                <a:solidFill>
                  <a:srgbClr val="FFFF00"/>
                </a:solidFill>
                <a:latin typeface="Arial Black" pitchFamily="34" charset="0"/>
              </a:rPr>
              <a:t>З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latin typeface="Arial Black" pitchFamily="34" charset="0"/>
              </a:rPr>
              <a:t>О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latin typeface="Arial Black" pitchFamily="34" charset="0"/>
              </a:rPr>
              <a:t>ж</a:t>
            </a:r>
          </a:p>
        </p:txBody>
      </p:sp>
      <p:sp>
        <p:nvSpPr>
          <p:cNvPr id="22535" name="Овал 8"/>
          <p:cNvSpPr>
            <a:spLocks noChangeArrowheads="1"/>
          </p:cNvSpPr>
          <p:nvPr/>
        </p:nvSpPr>
        <p:spPr bwMode="auto">
          <a:xfrm>
            <a:off x="3962400" y="1066800"/>
            <a:ext cx="1371600" cy="13716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2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могу</a:t>
            </a:r>
          </a:p>
        </p:txBody>
      </p:sp>
      <p:sp>
        <p:nvSpPr>
          <p:cNvPr id="22536" name="Волна 10"/>
          <p:cNvSpPr>
            <a:spLocks noChangeArrowheads="1"/>
          </p:cNvSpPr>
          <p:nvPr/>
        </p:nvSpPr>
        <p:spPr bwMode="auto">
          <a:xfrm>
            <a:off x="142875" y="4800600"/>
            <a:ext cx="1914525" cy="914400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Физическая активность 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22537" name="Волна 11"/>
          <p:cNvSpPr>
            <a:spLocks noChangeArrowheads="1"/>
          </p:cNvSpPr>
          <p:nvPr/>
        </p:nvSpPr>
        <p:spPr bwMode="auto">
          <a:xfrm>
            <a:off x="3929063" y="6072188"/>
            <a:ext cx="1357312" cy="928687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b="1">
                <a:solidFill>
                  <a:srgbClr val="006600"/>
                </a:solidFill>
              </a:rPr>
              <a:t>Режим дня</a:t>
            </a:r>
          </a:p>
        </p:txBody>
      </p:sp>
      <p:sp>
        <p:nvSpPr>
          <p:cNvPr id="13" name="Волна 12"/>
          <p:cNvSpPr/>
          <p:nvPr/>
        </p:nvSpPr>
        <p:spPr bwMode="auto">
          <a:xfrm>
            <a:off x="6215063" y="5715000"/>
            <a:ext cx="1857375" cy="1000125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 sz="1400" b="1" dirty="0">
                <a:solidFill>
                  <a:srgbClr val="006600"/>
                </a:solidFill>
                <a:latin typeface="+mj-lt"/>
                <a:cs typeface="Times New Roman" pitchFamily="18" charset="0"/>
              </a:rPr>
              <a:t>Отказ  от вредных привычек</a:t>
            </a:r>
          </a:p>
        </p:txBody>
      </p:sp>
      <p:sp>
        <p:nvSpPr>
          <p:cNvPr id="22539" name="Волна 14"/>
          <p:cNvSpPr>
            <a:spLocks noChangeArrowheads="1"/>
          </p:cNvSpPr>
          <p:nvPr/>
        </p:nvSpPr>
        <p:spPr bwMode="auto">
          <a:xfrm>
            <a:off x="7315200" y="5143500"/>
            <a:ext cx="1828800" cy="857250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1500" b="1" dirty="0">
                <a:solidFill>
                  <a:srgbClr val="006600"/>
                </a:solidFill>
              </a:rPr>
              <a:t>Положительные эмоции</a:t>
            </a:r>
          </a:p>
        </p:txBody>
      </p:sp>
      <p:sp>
        <p:nvSpPr>
          <p:cNvPr id="22540" name="Волна 15"/>
          <p:cNvSpPr>
            <a:spLocks noChangeArrowheads="1"/>
          </p:cNvSpPr>
          <p:nvPr/>
        </p:nvSpPr>
        <p:spPr bwMode="auto">
          <a:xfrm>
            <a:off x="1143000" y="5786438"/>
            <a:ext cx="1981200" cy="857250"/>
          </a:xfrm>
          <a:prstGeom prst="wave">
            <a:avLst>
              <a:gd name="adj1" fmla="val 12500"/>
              <a:gd name="adj2" fmla="val 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Правильное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питание </a:t>
            </a:r>
            <a:endParaRPr lang="ru-RU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Аспект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830</TotalTime>
  <Words>653</Words>
  <Application>Microsoft Office PowerPoint</Application>
  <PresentationFormat>Экран (4:3)</PresentationFormat>
  <Paragraphs>111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1_Аспект</vt:lpstr>
      <vt:lpstr>2_Аспект</vt:lpstr>
      <vt:lpstr>4_Аспект</vt:lpstr>
      <vt:lpstr>5_Аспект</vt:lpstr>
      <vt:lpstr>6_Аспект</vt:lpstr>
      <vt:lpstr>Тема Office</vt:lpstr>
      <vt:lpstr>Городская</vt:lpstr>
      <vt:lpstr>Слайд 1</vt:lpstr>
      <vt:lpstr>Слайд 2</vt:lpstr>
      <vt:lpstr>Здоровье - это состояние полного духовного, физического и социального благополучия, а не только отсутствие болезней и физических дефектов</vt:lpstr>
      <vt:lpstr>Слайд 4</vt:lpstr>
      <vt:lpstr>Учебные вопросы</vt:lpstr>
      <vt:lpstr>Слайд 6</vt:lpstr>
      <vt:lpstr>Слайд 7</vt:lpstr>
      <vt:lpstr>ЧТО СПОСОБСТВУЕТ СОХРАНЕНИЮ И УКРЕПЛЕНИЮ ЗДОРОВЬЯ</vt:lpstr>
      <vt:lpstr>Слайд 9</vt:lpstr>
      <vt:lpstr>Здоровый человек! </vt:lpstr>
      <vt:lpstr>Факторы неблагоприятно влияющие на состояние здоровья человека</vt:lpstr>
      <vt:lpstr>МОДЕЛЬ ЗДОРОВЬЯ ШКОЛЬНИКА</vt:lpstr>
      <vt:lpstr>Слайд 13</vt:lpstr>
      <vt:lpstr>Слайд 14</vt:lpstr>
      <vt:lpstr>Социальное здоровье</vt:lpstr>
      <vt:lpstr>Слайд 16</vt:lpstr>
      <vt:lpstr>Слайд 17</vt:lpstr>
      <vt:lpstr>Слайд 18</vt:lpstr>
      <vt:lpstr>Тест по теме:</vt:lpstr>
      <vt:lpstr>Из приведённых определений здоровья выберите те, которые приняты всемирной организацией здравоохранения (ВОЗ): </vt:lpstr>
      <vt:lpstr>2. Многолетние исследования специалистов в разных странах мира показали, что здоровье человека на 50% полностью зависит от:</vt:lpstr>
      <vt:lpstr>3. Одной из составляющих здорового образа жизни является: </vt:lpstr>
      <vt:lpstr>4. Режим жизнедеятельности человека — это: 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Светлана Каткова</cp:lastModifiedBy>
  <cp:revision>85</cp:revision>
  <cp:lastPrinted>1601-01-01T00:00:00Z</cp:lastPrinted>
  <dcterms:created xsi:type="dcterms:W3CDTF">1601-01-01T00:00:00Z</dcterms:created>
  <dcterms:modified xsi:type="dcterms:W3CDTF">2016-04-05T12:19:16Z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